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9" r:id="rId3"/>
    <p:sldId id="257" r:id="rId4"/>
    <p:sldId id="262" r:id="rId5"/>
    <p:sldId id="258" r:id="rId6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C4F8D953-565D-4CEE-8962-5539CBA5FD99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0C5C48B-3D5D-458E-B0D6-AE17F7B46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747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13C596C-3658-E207-A1FE-D31C133B2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502DE282-9B41-EFD1-96E9-7E5F8BF8E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7B3F545F-DBBF-148B-7409-94679BF7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63381760-A5BB-AF63-1C3C-632AA4C6D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F40C96A0-CE47-254A-D4B4-DB3434240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54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2DED1B5-5EC3-C875-6424-C3B5CF977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716018D7-67C4-2B6B-425A-AB9DC8D8E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88B4D781-CC19-AF9E-6EA0-45F3F928A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8BB49C13-DB99-CADA-73E1-FB14301F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068A1857-9764-035B-F770-D47935F61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643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90E18B15-8D44-9F92-7DF0-CB67B5648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D6DA67F0-32FA-0E8C-46D5-237015A057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219AD838-629B-59CB-2BA9-4514F27D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C2071DBC-8FB3-FA29-836A-C0C7A312A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1F321A15-70C2-5E54-6CD6-B9192641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346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5D678E21-1E55-5545-08D7-948F959DC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F0360C64-D079-B477-52D1-65191F7CE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20DA33A8-7BDC-78E5-D3D0-65063AEC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DAAB534D-F4C0-71CB-E292-19543E63E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941F918D-49BB-7C60-9812-E91F39923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907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503DBFA-7037-7844-D150-4121E580D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A20281DD-580D-7ABB-245B-40D602B9B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5538E7E0-A378-A89E-C303-59EF13481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53BB178C-DAC1-429C-06CC-2D7141689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41FA9DA7-47E7-1CE3-F783-B394CAB46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2484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DB1719C-15AB-D5B3-9634-683C3524B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C0F1BE27-1F75-6B91-8611-801E96B59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12226275-0806-FF5C-3B33-018B70982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CCB7C270-074E-23CA-062A-5C906D0BC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D6602C56-1D62-B582-DA7B-A4306D971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0C15F306-4E27-BF6B-9E1F-44A7C9E0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746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FD8072C-88C8-E1FD-A6C3-2FC2DB02D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8711F29B-EEAD-49F0-C320-A3058B6B8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1ACF0444-81A2-BABF-298C-5391D7A35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70C103B2-7E82-FC3F-904C-45D6177A0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A47E37E3-2EC4-9E89-30B1-BB2B99C79A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26089C85-B173-ABA3-F42F-93F21276A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3CF1AE05-B090-4A39-5CA8-7E2CA643A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A3F0D4DD-D88E-08B5-9073-CC76018F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15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321DE71-4209-5DD1-4145-78D56BED4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48CC0C88-478B-C706-537E-53BE84F50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14F2725B-F56B-6426-E3E8-88481203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A2AD3897-DE61-9E21-1F9D-46BA818B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402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AB9E5F6F-0848-9012-6C40-8E05A1BE4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D0A01391-F4DD-15A7-63B2-740BC60C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4C8F5764-C5F7-A9E3-0AAC-45BC6DC8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269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D9118D4-E0DC-E118-7A3C-998C7C940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F4E0D2C4-4235-99C2-2A63-D918D6BAA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DA7555AF-C048-DBDE-9351-22F4C7CBB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E527DB27-C423-744A-8CA1-E288810CD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3001BB42-CAE6-02AC-F64A-B9A1A5217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689AE77D-2A94-9407-AD7C-E4D618F2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15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D0FAB6E-D37F-A87A-5AB7-E0A2DE006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2358CC99-AC6B-0939-10F4-52E7C2E59A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0A97C33F-F7DD-8557-2B14-16AE16609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3AB2536-3351-5C0D-C601-DD432D25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46EE7EF7-6D79-3234-9045-AB0C015ED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4B3B5E7A-1848-4493-FA79-91C4CB4C2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135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54250B46-F03E-0070-B762-FE7D0F5E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65CC53A0-2B47-53A3-CA23-F8143B924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F4E48F20-B5B3-0768-32A4-D417235771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31BD4-CAA2-4547-BFBA-D17890F009E3}" type="datetimeFigureOut">
              <a:rPr lang="ko-KR" altLang="en-US" smtClean="0"/>
              <a:t>2025-10-21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17C6C018-0D8D-E8A0-97D3-050F3DE048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0E6E221D-66B3-85F4-5D81-417393580F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F7275-5C1D-4502-9EDC-E56E1E27FF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259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A68FE0E-451A-3F46-0905-05C34A84D15A}"/>
              </a:ext>
            </a:extLst>
          </p:cNvPr>
          <p:cNvSpPr txBox="1"/>
          <p:nvPr/>
        </p:nvSpPr>
        <p:spPr>
          <a:xfrm>
            <a:off x="2266647" y="1846155"/>
            <a:ext cx="7658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smtClean="0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 </a:t>
            </a:r>
            <a:r>
              <a:rPr lang="ko-KR" altLang="en-US" sz="3600" b="1" smtClean="0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자가진단 프로그램 개발 </a:t>
            </a:r>
            <a:r>
              <a:rPr lang="ko-KR" altLang="en-US" sz="3600" b="1" dirty="0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건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1CF0AA39-0B4C-A8DB-6725-5C0A27E95AF0}"/>
              </a:ext>
            </a:extLst>
          </p:cNvPr>
          <p:cNvCxnSpPr/>
          <p:nvPr/>
        </p:nvCxnSpPr>
        <p:spPr>
          <a:xfrm>
            <a:off x="304800" y="580508"/>
            <a:ext cx="1142153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009AB89-BD35-DF98-B919-5F11FC5FA6CC}"/>
              </a:ext>
            </a:extLst>
          </p:cNvPr>
          <p:cNvSpPr txBox="1"/>
          <p:nvPr/>
        </p:nvSpPr>
        <p:spPr>
          <a:xfrm>
            <a:off x="2419047" y="5980859"/>
            <a:ext cx="765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2025.09.30.</a:t>
            </a:r>
            <a:endParaRPr lang="ko-KR" altLang="en-US" b="1" dirty="0">
              <a:solidFill>
                <a:srgbClr val="00206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456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97035F-83DF-58FC-DC02-72E71BAC3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9E26642-4761-850E-F6D5-6F93AEC4151F}"/>
              </a:ext>
            </a:extLst>
          </p:cNvPr>
          <p:cNvSpPr txBox="1"/>
          <p:nvPr/>
        </p:nvSpPr>
        <p:spPr>
          <a:xfrm>
            <a:off x="216331" y="138653"/>
            <a:ext cx="765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 </a:t>
            </a:r>
            <a:r>
              <a:rPr lang="ko-KR" altLang="en-US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자가진단 프로그램 개발 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6712F5A-25F1-AF2C-3112-4861F903C215}"/>
              </a:ext>
            </a:extLst>
          </p:cNvPr>
          <p:cNvSpPr txBox="1"/>
          <p:nvPr/>
        </p:nvSpPr>
        <p:spPr>
          <a:xfrm>
            <a:off x="440267" y="793055"/>
            <a:ext cx="5571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개발 배경 및 목적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D54C08E-8522-277F-06D3-A6D5F12E26FB}"/>
              </a:ext>
            </a:extLst>
          </p:cNvPr>
          <p:cNvSpPr txBox="1"/>
          <p:nvPr/>
        </p:nvSpPr>
        <p:spPr>
          <a:xfrm>
            <a:off x="440267" y="3524134"/>
            <a:ext cx="5571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</a:t>
            </a:r>
            <a:r>
              <a:rPr lang="en-US" altLang="ko-KR" sz="1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개발 목표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6BD038BB-F075-7ECB-2715-0D97D85F996E}"/>
              </a:ext>
            </a:extLst>
          </p:cNvPr>
          <p:cNvCxnSpPr/>
          <p:nvPr/>
        </p:nvCxnSpPr>
        <p:spPr>
          <a:xfrm>
            <a:off x="304800" y="580508"/>
            <a:ext cx="1142153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856738D-D6C4-DE08-42D1-493D76EC163A}"/>
              </a:ext>
            </a:extLst>
          </p:cNvPr>
          <p:cNvSpPr txBox="1"/>
          <p:nvPr/>
        </p:nvSpPr>
        <p:spPr>
          <a:xfrm>
            <a:off x="440267" y="1235132"/>
            <a:ext cx="112860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는 안전 및 성능 유지를 위해 정기적으로 현장점검을 진행하고 있습니다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현장 점검 시 체크리스트에 의해 진행되지만 </a:t>
            </a:r>
            <a:r>
              <a:rPr lang="ko-KR" altLang="en-US" sz="1400" dirty="0" err="1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점검자마다</a:t>
            </a: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조금씩 다른 기준과 해석으로 균일한 점검을 진행하기 쉽지 않습니다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따라서 점검자가 달라도 항상 같은 기준의 점검 결과를 간단한 방법으로 정량적 체크 및 기록하여 관리할 수 있도록</a:t>
            </a:r>
            <a:endParaRPr lang="en-US" altLang="ko-KR" sz="14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자가진단 프로그램 개발이 필요합니다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8143DFD-FC62-32EF-9368-CF94609A05CB}"/>
              </a:ext>
            </a:extLst>
          </p:cNvPr>
          <p:cNvSpPr txBox="1"/>
          <p:nvPr/>
        </p:nvSpPr>
        <p:spPr>
          <a:xfrm>
            <a:off x="440267" y="4024515"/>
            <a:ext cx="112860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 </a:t>
            </a:r>
            <a:r>
              <a:rPr lang="ko-KR" altLang="en-US" sz="140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내부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운전상태를 외부 진단매체를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통해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자체 진단이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가능하도록 설계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sz="1400" b="1" u="sng" dirty="0" smtClean="0">
                <a:solidFill>
                  <a:srgbClr val="0070C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*RS-485 </a:t>
            </a:r>
            <a:r>
              <a:rPr lang="ko-KR" altLang="en-US" sz="1400" b="1" u="sng" smtClean="0">
                <a:solidFill>
                  <a:srgbClr val="0070C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통신 </a:t>
            </a:r>
            <a:r>
              <a:rPr lang="ko-KR" altLang="en-US" sz="1400" b="1" u="sng" dirty="0">
                <a:solidFill>
                  <a:srgbClr val="0070C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방식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으로 구현하여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제품과 유선으로 연결하여 진단하도록 설계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5542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32CDB4-F6D2-5263-AA8A-21A498671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8CC8C9F-7A34-02A5-18B5-D6F7355CBC25}"/>
              </a:ext>
            </a:extLst>
          </p:cNvPr>
          <p:cNvSpPr txBox="1"/>
          <p:nvPr/>
        </p:nvSpPr>
        <p:spPr>
          <a:xfrm>
            <a:off x="216331" y="138653"/>
            <a:ext cx="765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 </a:t>
            </a:r>
            <a:r>
              <a:rPr lang="ko-KR" altLang="en-US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자가진단 프로그램 개발 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0F2F6FF-D335-AEA0-69C5-6AA1903E491B}"/>
              </a:ext>
            </a:extLst>
          </p:cNvPr>
          <p:cNvSpPr txBox="1"/>
          <p:nvPr/>
        </p:nvSpPr>
        <p:spPr>
          <a:xfrm>
            <a:off x="440267" y="793055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en-US" altLang="ko-KR" sz="1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블록도</a:t>
            </a:r>
            <a:endParaRPr lang="ko-KR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79D4D80C-BA02-4839-9896-0F8B20CF688E}"/>
              </a:ext>
            </a:extLst>
          </p:cNvPr>
          <p:cNvCxnSpPr/>
          <p:nvPr/>
        </p:nvCxnSpPr>
        <p:spPr>
          <a:xfrm>
            <a:off x="304800" y="580508"/>
            <a:ext cx="1142153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3912334" y="1688482"/>
            <a:ext cx="1412142" cy="663831"/>
          </a:xfrm>
          <a:prstGeom prst="rect">
            <a:avLst/>
          </a:prstGeom>
          <a:solidFill>
            <a:schemeClr val="accent6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RS-485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컨버터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0" name="왼쪽/오른쪽 화살표 19"/>
          <p:cNvSpPr/>
          <p:nvPr/>
        </p:nvSpPr>
        <p:spPr>
          <a:xfrm>
            <a:off x="3255695" y="1924049"/>
            <a:ext cx="478106" cy="200827"/>
          </a:xfrm>
          <a:prstGeom prst="leftRightArrow">
            <a:avLst/>
          </a:prstGeom>
          <a:solidFill>
            <a:srgbClr val="70AD4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21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981076" y="1694663"/>
            <a:ext cx="2076450" cy="698902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진단기기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/>
            </a:r>
            <a:b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</a:b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(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윈도우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PC or </a:t>
            </a:r>
          </a:p>
          <a:p>
            <a:pPr algn="ctr" eaLnBrk="1" latinLnBrk="1" hangingPunct="1"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안드로이드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태블릿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PC)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0F2F6FF-D335-AEA0-69C5-6AA1903E491B}"/>
              </a:ext>
            </a:extLst>
          </p:cNvPr>
          <p:cNvSpPr txBox="1"/>
          <p:nvPr/>
        </p:nvSpPr>
        <p:spPr>
          <a:xfrm>
            <a:off x="440266" y="3142325"/>
            <a:ext cx="3826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4. </a:t>
            </a:r>
            <a:r>
              <a:rPr lang="ko-KR" altLang="en-US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진단내용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단계별로 업데이트 예정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1856738D-D6C4-DE08-42D1-493D76EC163A}"/>
              </a:ext>
            </a:extLst>
          </p:cNvPr>
          <p:cNvSpPr txBox="1"/>
          <p:nvPr/>
        </p:nvSpPr>
        <p:spPr>
          <a:xfrm>
            <a:off x="440267" y="3614269"/>
            <a:ext cx="527473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장비의 고유 정보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(S / N,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용량 등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운전 상태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(RUN / STOP,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전압 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전류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각 폴트 상태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(OC / OV / OT 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등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온도 및 연기 등 환경 상태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현재 측정값 등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기타 업데이트 가능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6159647" y="1024467"/>
            <a:ext cx="4212019" cy="2117857"/>
          </a:xfrm>
          <a:prstGeom prst="rect">
            <a:avLst/>
          </a:prstGeom>
          <a:solidFill>
            <a:schemeClr val="accent6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en-US" altLang="ko-KR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VSP</a:t>
            </a:r>
          </a:p>
          <a:p>
            <a:pPr algn="ctr" eaLnBrk="1" latinLnBrk="1" hangingPunct="1">
              <a:defRPr/>
            </a:pPr>
            <a:endParaRPr lang="en-US" altLang="ko-KR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endParaRPr lang="en-US" altLang="ko-KR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endParaRPr lang="en-US" altLang="ko-KR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endParaRPr lang="en-US" altLang="ko-KR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endParaRPr lang="en-US" altLang="ko-KR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endParaRPr lang="en-US" altLang="ko-KR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3" name="왼쪽/오른쪽 화살표 12"/>
          <p:cNvSpPr/>
          <p:nvPr/>
        </p:nvSpPr>
        <p:spPr>
          <a:xfrm>
            <a:off x="5503009" y="1924049"/>
            <a:ext cx="478106" cy="200827"/>
          </a:xfrm>
          <a:prstGeom prst="leftRightArrow">
            <a:avLst/>
          </a:prstGeom>
          <a:solidFill>
            <a:srgbClr val="70AD4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15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9511395" y="1688481"/>
            <a:ext cx="799953" cy="70508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메인보드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6" name="왼쪽/오른쪽 화살표 15"/>
          <p:cNvSpPr/>
          <p:nvPr/>
        </p:nvSpPr>
        <p:spPr>
          <a:xfrm>
            <a:off x="8944023" y="1919983"/>
            <a:ext cx="478106" cy="200827"/>
          </a:xfrm>
          <a:prstGeom prst="leftRight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17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6172200" y="1688482"/>
            <a:ext cx="2711505" cy="705083"/>
          </a:xfrm>
          <a:prstGeom prst="rect">
            <a:avLst/>
          </a:prstGeom>
          <a:solidFill>
            <a:srgbClr val="7030A0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             인터페이스보드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2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6159647" y="1816010"/>
            <a:ext cx="799953" cy="42526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RS-485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모듈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4" name="위쪽 화살표 설명선 3"/>
          <p:cNvSpPr/>
          <p:nvPr/>
        </p:nvSpPr>
        <p:spPr>
          <a:xfrm>
            <a:off x="6159647" y="2393564"/>
            <a:ext cx="4212019" cy="764498"/>
          </a:xfrm>
          <a:prstGeom prst="upArrowCallout">
            <a:avLst>
              <a:gd name="adj1" fmla="val 25000"/>
              <a:gd name="adj2" fmla="val 25000"/>
              <a:gd name="adj3" fmla="val 19201"/>
              <a:gd name="adj4" fmla="val 6497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6159647" y="2717061"/>
            <a:ext cx="799953" cy="42526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온도센서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4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7318521" y="2717061"/>
            <a:ext cx="799953" cy="42526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연기센서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5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8461493" y="2717061"/>
            <a:ext cx="799953" cy="42526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차단기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트립코일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6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9559989" y="2717061"/>
            <a:ext cx="799953" cy="42526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퓨즈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등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7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981076" y="5461343"/>
            <a:ext cx="2076450" cy="698902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윈도우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PC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에서 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VSP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의 고유정보와 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운전상태 확인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8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3665612" y="5461343"/>
            <a:ext cx="2076450" cy="698902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윈도우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PC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에서 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각 폴트상태와 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온도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/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연기센서 측정값 확인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29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6280296" y="5461343"/>
            <a:ext cx="2076450" cy="698902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윈도우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PC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에서 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algn="ctr"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자가진단 기능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(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정상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/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이상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)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추가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30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8894980" y="5461343"/>
            <a:ext cx="2076450" cy="698902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r>
              <a:rPr lang="ko-KR" altLang="en-US" sz="1200" kern="0" dirty="0" err="1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안드로이드</a:t>
            </a: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OS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로 이식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1856738D-D6C4-DE08-42D1-493D76EC163A}"/>
              </a:ext>
            </a:extLst>
          </p:cNvPr>
          <p:cNvSpPr txBox="1"/>
          <p:nvPr/>
        </p:nvSpPr>
        <p:spPr>
          <a:xfrm>
            <a:off x="1534132" y="6141845"/>
            <a:ext cx="970338" cy="372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&lt;1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1856738D-D6C4-DE08-42D1-493D76EC163A}"/>
              </a:ext>
            </a:extLst>
          </p:cNvPr>
          <p:cNvSpPr txBox="1"/>
          <p:nvPr/>
        </p:nvSpPr>
        <p:spPr>
          <a:xfrm>
            <a:off x="4218668" y="6141845"/>
            <a:ext cx="9703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&lt;2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856738D-D6C4-DE08-42D1-493D76EC163A}"/>
              </a:ext>
            </a:extLst>
          </p:cNvPr>
          <p:cNvSpPr txBox="1"/>
          <p:nvPr/>
        </p:nvSpPr>
        <p:spPr>
          <a:xfrm>
            <a:off x="6833352" y="6141845"/>
            <a:ext cx="9703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&lt;3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1856738D-D6C4-DE08-42D1-493D76EC163A}"/>
              </a:ext>
            </a:extLst>
          </p:cNvPr>
          <p:cNvSpPr txBox="1"/>
          <p:nvPr/>
        </p:nvSpPr>
        <p:spPr>
          <a:xfrm>
            <a:off x="9445459" y="6141845"/>
            <a:ext cx="9703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&lt;4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3203844" y="5715000"/>
            <a:ext cx="329530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오른쪽 화살표 34"/>
          <p:cNvSpPr/>
          <p:nvPr/>
        </p:nvSpPr>
        <p:spPr>
          <a:xfrm>
            <a:off x="5854628" y="5715000"/>
            <a:ext cx="329530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오른쪽 화살표 35"/>
          <p:cNvSpPr/>
          <p:nvPr/>
        </p:nvSpPr>
        <p:spPr>
          <a:xfrm>
            <a:off x="8473797" y="5715000"/>
            <a:ext cx="329530" cy="2455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9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32CDB4-F6D2-5263-AA8A-21A498671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1363131" y="1549402"/>
            <a:ext cx="9247719" cy="5074707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eaLnBrk="1" latinLnBrk="1" hangingPunct="1">
              <a:defRPr/>
            </a:pP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8CC8C9F-7A34-02A5-18B5-D6F7355CBC25}"/>
              </a:ext>
            </a:extLst>
          </p:cNvPr>
          <p:cNvSpPr txBox="1"/>
          <p:nvPr/>
        </p:nvSpPr>
        <p:spPr>
          <a:xfrm>
            <a:off x="216331" y="138653"/>
            <a:ext cx="765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 </a:t>
            </a:r>
            <a:r>
              <a:rPr lang="ko-KR" altLang="en-US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자가진단 프로그램 개발 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0F2F6FF-D335-AEA0-69C5-6AA1903E491B}"/>
              </a:ext>
            </a:extLst>
          </p:cNvPr>
          <p:cNvSpPr txBox="1"/>
          <p:nvPr/>
        </p:nvSpPr>
        <p:spPr>
          <a:xfrm>
            <a:off x="440266" y="793055"/>
            <a:ext cx="1845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5. </a:t>
            </a:r>
            <a:r>
              <a:rPr lang="ko-KR" altLang="en-US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화면구성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예시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79D4D80C-BA02-4839-9896-0F8B20CF688E}"/>
              </a:ext>
            </a:extLst>
          </p:cNvPr>
          <p:cNvCxnSpPr/>
          <p:nvPr/>
        </p:nvCxnSpPr>
        <p:spPr>
          <a:xfrm>
            <a:off x="304800" y="580508"/>
            <a:ext cx="1142153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직사각형 38">
            <a:extLst>
              <a:ext uri="{FF2B5EF4-FFF2-40B4-BE49-F238E27FC236}">
                <a16:creationId xmlns="" xmlns:a16="http://schemas.microsoft.com/office/drawing/2014/main" id="{EBE852F8-99E6-4B15-B89B-FAC04B408F88}"/>
              </a:ext>
            </a:extLst>
          </p:cNvPr>
          <p:cNvSpPr/>
          <p:nvPr/>
        </p:nvSpPr>
        <p:spPr>
          <a:xfrm>
            <a:off x="3705977" y="5032551"/>
            <a:ext cx="873844" cy="61180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000" b="1">
              <a:solidFill>
                <a:schemeClr val="tx1"/>
              </a:solidFill>
            </a:endParaRPr>
          </a:p>
        </p:txBody>
      </p:sp>
      <p:sp>
        <p:nvSpPr>
          <p:cNvPr id="40" name="타원 39">
            <a:extLst>
              <a:ext uri="{FF2B5EF4-FFF2-40B4-BE49-F238E27FC236}">
                <a16:creationId xmlns="" xmlns:a16="http://schemas.microsoft.com/office/drawing/2014/main" id="{6CDEA460-1C0E-45E7-8BE1-6A06EB156037}"/>
              </a:ext>
            </a:extLst>
          </p:cNvPr>
          <p:cNvSpPr/>
          <p:nvPr/>
        </p:nvSpPr>
        <p:spPr>
          <a:xfrm>
            <a:off x="3810691" y="2821537"/>
            <a:ext cx="553673" cy="55367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grpSp>
        <p:nvGrpSpPr>
          <p:cNvPr id="41" name="그룹 40">
            <a:extLst>
              <a:ext uri="{FF2B5EF4-FFF2-40B4-BE49-F238E27FC236}">
                <a16:creationId xmlns="" xmlns:a16="http://schemas.microsoft.com/office/drawing/2014/main" id="{44A3EC52-CAC2-49FB-8D0E-EAF5B57C2216}"/>
              </a:ext>
            </a:extLst>
          </p:cNvPr>
          <p:cNvGrpSpPr/>
          <p:nvPr/>
        </p:nvGrpSpPr>
        <p:grpSpPr>
          <a:xfrm>
            <a:off x="3866212" y="2994240"/>
            <a:ext cx="455168" cy="231643"/>
            <a:chOff x="1095760" y="1456217"/>
            <a:chExt cx="455168" cy="231643"/>
          </a:xfrm>
        </p:grpSpPr>
        <p:sp>
          <p:nvSpPr>
            <p:cNvPr id="42" name="원호 41">
              <a:extLst>
                <a:ext uri="{FF2B5EF4-FFF2-40B4-BE49-F238E27FC236}">
                  <a16:creationId xmlns="" xmlns:a16="http://schemas.microsoft.com/office/drawing/2014/main" id="{6809725B-6924-4319-BDCF-D7A8074395C3}"/>
                </a:ext>
              </a:extLst>
            </p:cNvPr>
            <p:cNvSpPr/>
            <p:nvPr/>
          </p:nvSpPr>
          <p:spPr>
            <a:xfrm flipH="1">
              <a:off x="1095760" y="1466188"/>
              <a:ext cx="227584" cy="221672"/>
            </a:xfrm>
            <a:prstGeom prst="arc">
              <a:avLst>
                <a:gd name="adj1" fmla="val 10870380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3402"/>
            </a:p>
          </p:txBody>
        </p:sp>
        <p:sp>
          <p:nvSpPr>
            <p:cNvPr id="43" name="원호 42">
              <a:extLst>
                <a:ext uri="{FF2B5EF4-FFF2-40B4-BE49-F238E27FC236}">
                  <a16:creationId xmlns="" xmlns:a16="http://schemas.microsoft.com/office/drawing/2014/main" id="{F152B64D-958A-4844-BBDF-84054B9C98C5}"/>
                </a:ext>
              </a:extLst>
            </p:cNvPr>
            <p:cNvSpPr/>
            <p:nvPr/>
          </p:nvSpPr>
          <p:spPr>
            <a:xfrm rot="10800000" flipH="1">
              <a:off x="1323344" y="1456217"/>
              <a:ext cx="227584" cy="221672"/>
            </a:xfrm>
            <a:prstGeom prst="arc">
              <a:avLst>
                <a:gd name="adj1" fmla="val 10870380"/>
                <a:gd name="adj2" fmla="val 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3402" dirty="0"/>
            </a:p>
          </p:txBody>
        </p:sp>
      </p:grpSp>
      <p:grpSp>
        <p:nvGrpSpPr>
          <p:cNvPr id="45" name="그룹 44">
            <a:extLst>
              <a:ext uri="{FF2B5EF4-FFF2-40B4-BE49-F238E27FC236}">
                <a16:creationId xmlns="" xmlns:a16="http://schemas.microsoft.com/office/drawing/2014/main" id="{4DA5B5C1-EFE4-41F9-9984-157E71F6BCBB}"/>
              </a:ext>
            </a:extLst>
          </p:cNvPr>
          <p:cNvGrpSpPr/>
          <p:nvPr/>
        </p:nvGrpSpPr>
        <p:grpSpPr>
          <a:xfrm>
            <a:off x="5840813" y="5074769"/>
            <a:ext cx="1196704" cy="527374"/>
            <a:chOff x="5489878" y="2265276"/>
            <a:chExt cx="1508122" cy="664614"/>
          </a:xfrm>
        </p:grpSpPr>
        <p:grpSp>
          <p:nvGrpSpPr>
            <p:cNvPr id="46" name="그룹 45">
              <a:extLst>
                <a:ext uri="{FF2B5EF4-FFF2-40B4-BE49-F238E27FC236}">
                  <a16:creationId xmlns="" xmlns:a16="http://schemas.microsoft.com/office/drawing/2014/main" id="{0CE52E33-D888-4A6A-A3A4-8F02DFE5E63E}"/>
                </a:ext>
              </a:extLst>
            </p:cNvPr>
            <p:cNvGrpSpPr/>
            <p:nvPr/>
          </p:nvGrpSpPr>
          <p:grpSpPr>
            <a:xfrm>
              <a:off x="5489878" y="2265276"/>
              <a:ext cx="1508122" cy="664614"/>
              <a:chOff x="4183066" y="3636876"/>
              <a:chExt cx="1508122" cy="664614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="" xmlns:a16="http://schemas.microsoft.com/office/drawing/2014/main" id="{E9EDF7A8-D07D-44B8-BA02-F873F47BB823}"/>
                  </a:ext>
                </a:extLst>
              </p:cNvPr>
              <p:cNvSpPr/>
              <p:nvPr/>
            </p:nvSpPr>
            <p:spPr>
              <a:xfrm>
                <a:off x="4189272" y="3636876"/>
                <a:ext cx="1501916" cy="66461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ko-KR" altLang="en-US" sz="3402" dirty="0"/>
              </a:p>
            </p:txBody>
          </p:sp>
          <p:cxnSp>
            <p:nvCxnSpPr>
              <p:cNvPr id="49" name="직선 연결선 48">
                <a:extLst>
                  <a:ext uri="{FF2B5EF4-FFF2-40B4-BE49-F238E27FC236}">
                    <a16:creationId xmlns="" xmlns:a16="http://schemas.microsoft.com/office/drawing/2014/main" id="{0B89D3B0-6B09-4BD2-B765-59A4890BF9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83066" y="3657341"/>
                <a:ext cx="1503890" cy="64414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>
                <a:extLst>
                  <a:ext uri="{FF2B5EF4-FFF2-40B4-BE49-F238E27FC236}">
                    <a16:creationId xmlns="" xmlns:a16="http://schemas.microsoft.com/office/drawing/2014/main" id="{0A29F5E8-9C17-42B4-B12E-02129085E6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14128" y="3759974"/>
                <a:ext cx="456833" cy="0"/>
              </a:xfrm>
              <a:prstGeom prst="line">
                <a:avLst/>
              </a:prstGeom>
              <a:ln w="412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그룹 50">
                <a:extLst>
                  <a:ext uri="{FF2B5EF4-FFF2-40B4-BE49-F238E27FC236}">
                    <a16:creationId xmlns="" xmlns:a16="http://schemas.microsoft.com/office/drawing/2014/main" id="{27C40ACC-EFD7-47C0-A1AB-49A626B5F835}"/>
                  </a:ext>
                </a:extLst>
              </p:cNvPr>
              <p:cNvGrpSpPr/>
              <p:nvPr/>
            </p:nvGrpSpPr>
            <p:grpSpPr>
              <a:xfrm>
                <a:off x="5115310" y="4003487"/>
                <a:ext cx="455168" cy="231643"/>
                <a:chOff x="1095760" y="1456217"/>
                <a:chExt cx="455168" cy="231643"/>
              </a:xfrm>
            </p:grpSpPr>
            <p:sp>
              <p:nvSpPr>
                <p:cNvPr id="52" name="원호 51">
                  <a:extLst>
                    <a:ext uri="{FF2B5EF4-FFF2-40B4-BE49-F238E27FC236}">
                      <a16:creationId xmlns="" xmlns:a16="http://schemas.microsoft.com/office/drawing/2014/main" id="{1C0BA6D5-DCA0-4166-8061-3CD3129F876A}"/>
                    </a:ext>
                  </a:extLst>
                </p:cNvPr>
                <p:cNvSpPr/>
                <p:nvPr/>
              </p:nvSpPr>
              <p:spPr>
                <a:xfrm flipH="1">
                  <a:off x="1095760" y="1466188"/>
                  <a:ext cx="227584" cy="221672"/>
                </a:xfrm>
                <a:prstGeom prst="arc">
                  <a:avLst>
                    <a:gd name="adj1" fmla="val 10870380"/>
                    <a:gd name="adj2" fmla="val 0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r"/>
                  <a:endParaRPr lang="ko-KR" altLang="en-US" sz="3402"/>
                </a:p>
              </p:txBody>
            </p:sp>
            <p:sp>
              <p:nvSpPr>
                <p:cNvPr id="53" name="원호 52">
                  <a:extLst>
                    <a:ext uri="{FF2B5EF4-FFF2-40B4-BE49-F238E27FC236}">
                      <a16:creationId xmlns="" xmlns:a16="http://schemas.microsoft.com/office/drawing/2014/main" id="{190B9FAF-739C-4AF1-B968-E820309B2B58}"/>
                    </a:ext>
                  </a:extLst>
                </p:cNvPr>
                <p:cNvSpPr/>
                <p:nvPr/>
              </p:nvSpPr>
              <p:spPr>
                <a:xfrm rot="10800000" flipH="1">
                  <a:off x="1323344" y="1456217"/>
                  <a:ext cx="227584" cy="221672"/>
                </a:xfrm>
                <a:prstGeom prst="arc">
                  <a:avLst>
                    <a:gd name="adj1" fmla="val 10870380"/>
                    <a:gd name="adj2" fmla="val 0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r"/>
                  <a:endParaRPr lang="ko-KR" altLang="en-US" sz="3402" dirty="0"/>
                </a:p>
              </p:txBody>
            </p:sp>
          </p:grpSp>
        </p:grpSp>
        <p:cxnSp>
          <p:nvCxnSpPr>
            <p:cNvPr id="47" name="직선 연결선 46">
              <a:extLst>
                <a:ext uri="{FF2B5EF4-FFF2-40B4-BE49-F238E27FC236}">
                  <a16:creationId xmlns="" xmlns:a16="http://schemas.microsoft.com/office/drawing/2014/main" id="{F5DA05F5-B9D7-49EF-A770-CE147CFC76F1}"/>
                </a:ext>
              </a:extLst>
            </p:cNvPr>
            <p:cNvCxnSpPr>
              <a:cxnSpLocks/>
            </p:cNvCxnSpPr>
            <p:nvPr/>
          </p:nvCxnSpPr>
          <p:spPr>
            <a:xfrm>
              <a:off x="5620940" y="2464574"/>
              <a:ext cx="456833" cy="0"/>
            </a:xfrm>
            <a:prstGeom prst="line">
              <a:avLst/>
            </a:prstGeom>
            <a:ln w="412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직선 연결선 53">
            <a:extLst>
              <a:ext uri="{FF2B5EF4-FFF2-40B4-BE49-F238E27FC236}">
                <a16:creationId xmlns="" xmlns:a16="http://schemas.microsoft.com/office/drawing/2014/main" id="{C45CC5E5-7E8B-4687-8CEF-BAB69E815AF3}"/>
              </a:ext>
            </a:extLst>
          </p:cNvPr>
          <p:cNvCxnSpPr/>
          <p:nvPr/>
        </p:nvCxnSpPr>
        <p:spPr>
          <a:xfrm>
            <a:off x="4344592" y="3093294"/>
            <a:ext cx="907125" cy="0"/>
          </a:xfrm>
          <a:prstGeom prst="lin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5" name="직사각형 54">
            <a:extLst>
              <a:ext uri="{FF2B5EF4-FFF2-40B4-BE49-F238E27FC236}">
                <a16:creationId xmlns="" xmlns:a16="http://schemas.microsoft.com/office/drawing/2014/main" id="{D7ED8322-EB42-4323-91C1-C6E430A51210}"/>
              </a:ext>
            </a:extLst>
          </p:cNvPr>
          <p:cNvSpPr/>
          <p:nvPr/>
        </p:nvSpPr>
        <p:spPr>
          <a:xfrm>
            <a:off x="9271485" y="2824847"/>
            <a:ext cx="1028327" cy="52960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2000" b="1" dirty="0">
                <a:solidFill>
                  <a:schemeClr val="tx1"/>
                </a:solidFill>
              </a:rPr>
              <a:t>LOAD</a:t>
            </a:r>
          </a:p>
        </p:txBody>
      </p:sp>
      <p:grpSp>
        <p:nvGrpSpPr>
          <p:cNvPr id="56" name="그룹 55">
            <a:extLst>
              <a:ext uri="{FF2B5EF4-FFF2-40B4-BE49-F238E27FC236}">
                <a16:creationId xmlns="" xmlns:a16="http://schemas.microsoft.com/office/drawing/2014/main" id="{26428945-AC8B-4004-B912-B6D11C5D8FB1}"/>
              </a:ext>
            </a:extLst>
          </p:cNvPr>
          <p:cNvGrpSpPr/>
          <p:nvPr/>
        </p:nvGrpSpPr>
        <p:grpSpPr>
          <a:xfrm>
            <a:off x="5240468" y="2625032"/>
            <a:ext cx="1077935" cy="960082"/>
            <a:chOff x="2880360" y="1138718"/>
            <a:chExt cx="1077935" cy="960081"/>
          </a:xfrm>
        </p:grpSpPr>
        <p:grpSp>
          <p:nvGrpSpPr>
            <p:cNvPr id="57" name="그룹 56">
              <a:extLst>
                <a:ext uri="{FF2B5EF4-FFF2-40B4-BE49-F238E27FC236}">
                  <a16:creationId xmlns="" xmlns:a16="http://schemas.microsoft.com/office/drawing/2014/main" id="{D5522524-71B1-492C-BB62-4F6D336AFE93}"/>
                </a:ext>
              </a:extLst>
            </p:cNvPr>
            <p:cNvGrpSpPr/>
            <p:nvPr/>
          </p:nvGrpSpPr>
          <p:grpSpPr>
            <a:xfrm>
              <a:off x="3253841" y="1138718"/>
              <a:ext cx="456002" cy="360000"/>
              <a:chOff x="3358616" y="1010183"/>
              <a:chExt cx="456002" cy="360000"/>
            </a:xfrm>
          </p:grpSpPr>
          <p:sp>
            <p:nvSpPr>
              <p:cNvPr id="68" name="이등변 삼각형 67">
                <a:extLst>
                  <a:ext uri="{FF2B5EF4-FFF2-40B4-BE49-F238E27FC236}">
                    <a16:creationId xmlns="" xmlns:a16="http://schemas.microsoft.com/office/drawing/2014/main" id="{52730913-57DD-4A82-9193-37421A582BEE}"/>
                  </a:ext>
                </a:extLst>
              </p:cNvPr>
              <p:cNvSpPr/>
              <p:nvPr/>
            </p:nvSpPr>
            <p:spPr>
              <a:xfrm rot="5400000">
                <a:off x="3343564" y="1029744"/>
                <a:ext cx="350982" cy="320878"/>
              </a:xfrm>
              <a:prstGeom prst="triangl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3402" dirty="0"/>
              </a:p>
            </p:txBody>
          </p:sp>
          <p:cxnSp>
            <p:nvCxnSpPr>
              <p:cNvPr id="69" name="직선 연결선 68">
                <a:extLst>
                  <a:ext uri="{FF2B5EF4-FFF2-40B4-BE49-F238E27FC236}">
                    <a16:creationId xmlns="" xmlns:a16="http://schemas.microsoft.com/office/drawing/2014/main" id="{7A210AC4-8608-4D1F-B92F-E6D6FF9B3886}"/>
                  </a:ext>
                </a:extLst>
              </p:cNvPr>
              <p:cNvCxnSpPr/>
              <p:nvPr/>
            </p:nvCxnSpPr>
            <p:spPr>
              <a:xfrm>
                <a:off x="3697966" y="1010183"/>
                <a:ext cx="0" cy="36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69">
                <a:extLst>
                  <a:ext uri="{FF2B5EF4-FFF2-40B4-BE49-F238E27FC236}">
                    <a16:creationId xmlns="" xmlns:a16="http://schemas.microsoft.com/office/drawing/2014/main" id="{86DF22C2-4C14-4688-A9F7-5920EE563B7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97967" y="1080655"/>
                <a:ext cx="116651" cy="11894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그룹 57">
              <a:extLst>
                <a:ext uri="{FF2B5EF4-FFF2-40B4-BE49-F238E27FC236}">
                  <a16:creationId xmlns="" xmlns:a16="http://schemas.microsoft.com/office/drawing/2014/main" id="{692EA5F6-486F-4068-ABCE-197097CC00C1}"/>
                </a:ext>
              </a:extLst>
            </p:cNvPr>
            <p:cNvGrpSpPr/>
            <p:nvPr/>
          </p:nvGrpSpPr>
          <p:grpSpPr>
            <a:xfrm rot="10800000">
              <a:off x="3137189" y="1738799"/>
              <a:ext cx="456002" cy="360000"/>
              <a:chOff x="3358616" y="1010183"/>
              <a:chExt cx="456002" cy="360000"/>
            </a:xfrm>
          </p:grpSpPr>
          <p:sp>
            <p:nvSpPr>
              <p:cNvPr id="65" name="이등변 삼각형 64">
                <a:extLst>
                  <a:ext uri="{FF2B5EF4-FFF2-40B4-BE49-F238E27FC236}">
                    <a16:creationId xmlns="" xmlns:a16="http://schemas.microsoft.com/office/drawing/2014/main" id="{6AD87CE4-BE92-4DAB-B1A8-9C2634F049CB}"/>
                  </a:ext>
                </a:extLst>
              </p:cNvPr>
              <p:cNvSpPr/>
              <p:nvPr/>
            </p:nvSpPr>
            <p:spPr>
              <a:xfrm rot="5400000">
                <a:off x="3343564" y="1029744"/>
                <a:ext cx="350982" cy="320878"/>
              </a:xfrm>
              <a:prstGeom prst="triangl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3402" dirty="0"/>
              </a:p>
            </p:txBody>
          </p:sp>
          <p:cxnSp>
            <p:nvCxnSpPr>
              <p:cNvPr id="66" name="직선 연결선 65">
                <a:extLst>
                  <a:ext uri="{FF2B5EF4-FFF2-40B4-BE49-F238E27FC236}">
                    <a16:creationId xmlns="" xmlns:a16="http://schemas.microsoft.com/office/drawing/2014/main" id="{BA1241BB-EB9B-4E5D-9CD2-04E3F98173E2}"/>
                  </a:ext>
                </a:extLst>
              </p:cNvPr>
              <p:cNvCxnSpPr/>
              <p:nvPr/>
            </p:nvCxnSpPr>
            <p:spPr>
              <a:xfrm>
                <a:off x="3697966" y="1010183"/>
                <a:ext cx="0" cy="360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66">
                <a:extLst>
                  <a:ext uri="{FF2B5EF4-FFF2-40B4-BE49-F238E27FC236}">
                    <a16:creationId xmlns="" xmlns:a16="http://schemas.microsoft.com/office/drawing/2014/main" id="{C0B25637-75DE-487C-A1DC-0978C8A1D42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97967" y="1080655"/>
                <a:ext cx="116651" cy="11894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9" name="직선 연결선 58">
              <a:extLst>
                <a:ext uri="{FF2B5EF4-FFF2-40B4-BE49-F238E27FC236}">
                  <a16:creationId xmlns="" xmlns:a16="http://schemas.microsoft.com/office/drawing/2014/main" id="{BA0148BE-E53B-4D92-8C50-DFF30781CCBE}"/>
                </a:ext>
              </a:extLst>
            </p:cNvPr>
            <p:cNvCxnSpPr>
              <a:cxnSpLocks/>
            </p:cNvCxnSpPr>
            <p:nvPr/>
          </p:nvCxnSpPr>
          <p:spPr>
            <a:xfrm>
              <a:off x="2880360" y="1328137"/>
              <a:ext cx="373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0" name="직선 연결선 59">
              <a:extLst>
                <a:ext uri="{FF2B5EF4-FFF2-40B4-BE49-F238E27FC236}">
                  <a16:creationId xmlns="" xmlns:a16="http://schemas.microsoft.com/office/drawing/2014/main" id="{36976F90-753D-4DDA-9E06-81100EC5C105}"/>
                </a:ext>
              </a:extLst>
            </p:cNvPr>
            <p:cNvCxnSpPr>
              <a:cxnSpLocks/>
            </p:cNvCxnSpPr>
            <p:nvPr/>
          </p:nvCxnSpPr>
          <p:spPr>
            <a:xfrm>
              <a:off x="2880360" y="1922497"/>
              <a:ext cx="3963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1" name="직선 연결선 60">
              <a:extLst>
                <a:ext uri="{FF2B5EF4-FFF2-40B4-BE49-F238E27FC236}">
                  <a16:creationId xmlns="" xmlns:a16="http://schemas.microsoft.com/office/drawing/2014/main" id="{3FA37212-2A9C-47C7-B17C-74E7AF412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88736" y="1322366"/>
              <a:ext cx="0" cy="614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2" name="직선 연결선 61">
              <a:extLst>
                <a:ext uri="{FF2B5EF4-FFF2-40B4-BE49-F238E27FC236}">
                  <a16:creationId xmlns="" xmlns:a16="http://schemas.microsoft.com/office/drawing/2014/main" id="{8CA3553B-6A51-4283-BC6C-B199617B06C2}"/>
                </a:ext>
              </a:extLst>
            </p:cNvPr>
            <p:cNvCxnSpPr>
              <a:cxnSpLocks/>
            </p:cNvCxnSpPr>
            <p:nvPr/>
          </p:nvCxnSpPr>
          <p:spPr>
            <a:xfrm>
              <a:off x="3584815" y="1324489"/>
              <a:ext cx="373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3" name="직선 연결선 62">
              <a:extLst>
                <a:ext uri="{FF2B5EF4-FFF2-40B4-BE49-F238E27FC236}">
                  <a16:creationId xmlns="" xmlns:a16="http://schemas.microsoft.com/office/drawing/2014/main" id="{E8726E39-5A73-480E-BD38-D09A0BD18007}"/>
                </a:ext>
              </a:extLst>
            </p:cNvPr>
            <p:cNvCxnSpPr>
              <a:cxnSpLocks/>
            </p:cNvCxnSpPr>
            <p:nvPr/>
          </p:nvCxnSpPr>
          <p:spPr>
            <a:xfrm>
              <a:off x="3580710" y="1920710"/>
              <a:ext cx="377585" cy="2026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64" name="직선 연결선 63">
              <a:extLst>
                <a:ext uri="{FF2B5EF4-FFF2-40B4-BE49-F238E27FC236}">
                  <a16:creationId xmlns="" xmlns:a16="http://schemas.microsoft.com/office/drawing/2014/main" id="{0059D67E-0562-430C-A185-46FAC332ED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45616" y="1315543"/>
              <a:ext cx="0" cy="614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71" name="직선 연결선 70">
            <a:extLst>
              <a:ext uri="{FF2B5EF4-FFF2-40B4-BE49-F238E27FC236}">
                <a16:creationId xmlns="" xmlns:a16="http://schemas.microsoft.com/office/drawing/2014/main" id="{AB88CDC6-FFE3-4FD3-82D4-4F88EDAA3A08}"/>
              </a:ext>
            </a:extLst>
          </p:cNvPr>
          <p:cNvCxnSpPr>
            <a:cxnSpLocks/>
            <a:endCxn id="55" idx="1"/>
          </p:cNvCxnSpPr>
          <p:nvPr/>
        </p:nvCxnSpPr>
        <p:spPr>
          <a:xfrm>
            <a:off x="6305721" y="3089651"/>
            <a:ext cx="2965764" cy="0"/>
          </a:xfrm>
          <a:prstGeom prst="lin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2" name="직선 연결선 71">
            <a:extLst>
              <a:ext uri="{FF2B5EF4-FFF2-40B4-BE49-F238E27FC236}">
                <a16:creationId xmlns="" xmlns:a16="http://schemas.microsoft.com/office/drawing/2014/main" id="{22FBE224-07C4-4576-A7A2-4988421691BC}"/>
              </a:ext>
            </a:extLst>
          </p:cNvPr>
          <p:cNvCxnSpPr>
            <a:stCxn id="39" idx="3"/>
            <a:endCxn id="48" idx="1"/>
          </p:cNvCxnSpPr>
          <p:nvPr/>
        </p:nvCxnSpPr>
        <p:spPr>
          <a:xfrm>
            <a:off x="4579821" y="5338455"/>
            <a:ext cx="1265916" cy="1"/>
          </a:xfrm>
          <a:prstGeom prst="lin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3" name="직선 연결선 72">
            <a:extLst>
              <a:ext uri="{FF2B5EF4-FFF2-40B4-BE49-F238E27FC236}">
                <a16:creationId xmlns="" xmlns:a16="http://schemas.microsoft.com/office/drawing/2014/main" id="{A96E0840-C20E-4F70-924C-E04A8982BFDD}"/>
              </a:ext>
            </a:extLst>
          </p:cNvPr>
          <p:cNvCxnSpPr>
            <a:cxnSpLocks/>
            <a:stCxn id="97" idx="4"/>
          </p:cNvCxnSpPr>
          <p:nvPr/>
        </p:nvCxnSpPr>
        <p:spPr>
          <a:xfrm>
            <a:off x="8103483" y="4768490"/>
            <a:ext cx="0" cy="580837"/>
          </a:xfrm>
          <a:prstGeom prst="lin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>
            <a:off x="5492790" y="5669448"/>
            <a:ext cx="191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IGBT</a:t>
            </a:r>
            <a:endParaRPr lang="en-US" altLang="ko-KR" sz="1400" b="1" dirty="0"/>
          </a:p>
        </p:txBody>
      </p:sp>
      <p:grpSp>
        <p:nvGrpSpPr>
          <p:cNvPr id="76" name="그룹 75">
            <a:extLst>
              <a:ext uri="{FF2B5EF4-FFF2-40B4-BE49-F238E27FC236}">
                <a16:creationId xmlns="" xmlns:a16="http://schemas.microsoft.com/office/drawing/2014/main" id="{5C0DE57C-DBFB-40A8-AC01-1338338C8DA7}"/>
              </a:ext>
            </a:extLst>
          </p:cNvPr>
          <p:cNvGrpSpPr/>
          <p:nvPr/>
        </p:nvGrpSpPr>
        <p:grpSpPr>
          <a:xfrm>
            <a:off x="3686399" y="5023619"/>
            <a:ext cx="598614" cy="692498"/>
            <a:chOff x="4490936" y="4456954"/>
            <a:chExt cx="598614" cy="692497"/>
          </a:xfrm>
        </p:grpSpPr>
        <p:sp>
          <p:nvSpPr>
            <p:cNvPr id="77" name="TextBox 76">
              <a:extLst>
                <a:ext uri="{FF2B5EF4-FFF2-40B4-BE49-F238E27FC236}">
                  <a16:creationId xmlns="" xmlns:a16="http://schemas.microsoft.com/office/drawing/2014/main" id="{A3B660BF-89AC-481B-BE91-950237528023}"/>
                </a:ext>
              </a:extLst>
            </p:cNvPr>
            <p:cNvSpPr txBox="1"/>
            <p:nvPr/>
          </p:nvSpPr>
          <p:spPr>
            <a:xfrm>
              <a:off x="4500126" y="4564677"/>
              <a:ext cx="358009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3200" dirty="0"/>
                <a:t>-</a:t>
              </a:r>
              <a:endParaRPr lang="ko-KR" altLang="en-US" sz="3200" dirty="0"/>
            </a:p>
          </p:txBody>
        </p:sp>
        <p:grpSp>
          <p:nvGrpSpPr>
            <p:cNvPr id="78" name="그룹 77">
              <a:extLst>
                <a:ext uri="{FF2B5EF4-FFF2-40B4-BE49-F238E27FC236}">
                  <a16:creationId xmlns="" xmlns:a16="http://schemas.microsoft.com/office/drawing/2014/main" id="{877BDE58-288C-4B51-9B5D-B729882FF229}"/>
                </a:ext>
              </a:extLst>
            </p:cNvPr>
            <p:cNvGrpSpPr/>
            <p:nvPr/>
          </p:nvGrpSpPr>
          <p:grpSpPr>
            <a:xfrm>
              <a:off x="4789615" y="4725060"/>
              <a:ext cx="299935" cy="168409"/>
              <a:chOff x="4789615" y="4725060"/>
              <a:chExt cx="299935" cy="168409"/>
            </a:xfrm>
          </p:grpSpPr>
          <p:cxnSp>
            <p:nvCxnSpPr>
              <p:cNvPr id="80" name="직선 연결선 79">
                <a:extLst>
                  <a:ext uri="{FF2B5EF4-FFF2-40B4-BE49-F238E27FC236}">
                    <a16:creationId xmlns="" xmlns:a16="http://schemas.microsoft.com/office/drawing/2014/main" id="{62B083F4-F52F-44DC-BEC1-AB016A38A9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89615" y="4725060"/>
                <a:ext cx="29993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원호 80">
                <a:extLst>
                  <a:ext uri="{FF2B5EF4-FFF2-40B4-BE49-F238E27FC236}">
                    <a16:creationId xmlns="" xmlns:a16="http://schemas.microsoft.com/office/drawing/2014/main" id="{0EC26FB0-6789-45B5-8C4B-4ED1D2259B33}"/>
                  </a:ext>
                </a:extLst>
              </p:cNvPr>
              <p:cNvSpPr/>
              <p:nvPr/>
            </p:nvSpPr>
            <p:spPr>
              <a:xfrm>
                <a:off x="4806284" y="4782665"/>
                <a:ext cx="272922" cy="110804"/>
              </a:xfrm>
              <a:prstGeom prst="arc">
                <a:avLst>
                  <a:gd name="adj1" fmla="val 10813920"/>
                  <a:gd name="adj2" fmla="val 0"/>
                </a:avLst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3402"/>
              </a:p>
            </p:txBody>
          </p:sp>
        </p:grpSp>
        <p:sp>
          <p:nvSpPr>
            <p:cNvPr id="79" name="TextBox 78">
              <a:extLst>
                <a:ext uri="{FF2B5EF4-FFF2-40B4-BE49-F238E27FC236}">
                  <a16:creationId xmlns="" xmlns:a16="http://schemas.microsoft.com/office/drawing/2014/main" id="{65B3FF34-D760-41C2-A7F2-6B528EE31E0A}"/>
                </a:ext>
              </a:extLst>
            </p:cNvPr>
            <p:cNvSpPr txBox="1"/>
            <p:nvPr/>
          </p:nvSpPr>
          <p:spPr>
            <a:xfrm>
              <a:off x="4490936" y="4456954"/>
              <a:ext cx="2449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/>
                <a:t>+</a:t>
              </a:r>
              <a:endParaRPr lang="ko-KR" altLang="en-US" sz="2000" dirty="0"/>
            </a:p>
          </p:txBody>
        </p:sp>
      </p:grpSp>
      <p:cxnSp>
        <p:nvCxnSpPr>
          <p:cNvPr id="82" name="직선 화살표 연결선 81">
            <a:extLst>
              <a:ext uri="{FF2B5EF4-FFF2-40B4-BE49-F238E27FC236}">
                <a16:creationId xmlns="" xmlns:a16="http://schemas.microsoft.com/office/drawing/2014/main" id="{31B41353-8827-4118-B3EC-CAE26E4B18FE}"/>
              </a:ext>
            </a:extLst>
          </p:cNvPr>
          <p:cNvCxnSpPr>
            <a:cxnSpLocks/>
          </p:cNvCxnSpPr>
          <p:nvPr/>
        </p:nvCxnSpPr>
        <p:spPr>
          <a:xfrm flipV="1">
            <a:off x="3601508" y="2539944"/>
            <a:ext cx="6638925" cy="57"/>
          </a:xfrm>
          <a:prstGeom prst="straightConnector1">
            <a:avLst/>
          </a:prstGeom>
          <a:ln w="41275">
            <a:solidFill>
              <a:srgbClr val="92D050"/>
            </a:solidFill>
            <a:prstDash val="dash"/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>
            <a:extLst>
              <a:ext uri="{FF2B5EF4-FFF2-40B4-BE49-F238E27FC236}">
                <a16:creationId xmlns="" xmlns:a16="http://schemas.microsoft.com/office/drawing/2014/main" id="{C4CCC2AB-24E2-4810-811A-ECE7DCC47D16}"/>
              </a:ext>
            </a:extLst>
          </p:cNvPr>
          <p:cNvCxnSpPr>
            <a:cxnSpLocks/>
          </p:cNvCxnSpPr>
          <p:nvPr/>
        </p:nvCxnSpPr>
        <p:spPr>
          <a:xfrm>
            <a:off x="3754020" y="3991182"/>
            <a:ext cx="3692027" cy="557"/>
          </a:xfrm>
          <a:prstGeom prst="line">
            <a:avLst/>
          </a:prstGeom>
          <a:ln w="41275">
            <a:solidFill>
              <a:srgbClr val="92D050"/>
            </a:solidFill>
            <a:prstDash val="dash"/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원호 83">
            <a:extLst>
              <a:ext uri="{FF2B5EF4-FFF2-40B4-BE49-F238E27FC236}">
                <a16:creationId xmlns="" xmlns:a16="http://schemas.microsoft.com/office/drawing/2014/main" id="{A4363BDA-50BE-40C2-AE89-FC52827F410A}"/>
              </a:ext>
            </a:extLst>
          </p:cNvPr>
          <p:cNvSpPr/>
          <p:nvPr/>
        </p:nvSpPr>
        <p:spPr>
          <a:xfrm>
            <a:off x="7312380" y="3991182"/>
            <a:ext cx="261452" cy="291054"/>
          </a:xfrm>
          <a:prstGeom prst="arc">
            <a:avLst/>
          </a:prstGeom>
          <a:ln w="41275">
            <a:solidFill>
              <a:srgbClr val="92D050"/>
            </a:solidFill>
            <a:prstDash val="dash"/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cxnSp>
        <p:nvCxnSpPr>
          <p:cNvPr id="85" name="직선 연결선 84">
            <a:extLst>
              <a:ext uri="{FF2B5EF4-FFF2-40B4-BE49-F238E27FC236}">
                <a16:creationId xmlns="" xmlns:a16="http://schemas.microsoft.com/office/drawing/2014/main" id="{57DE1825-BF1A-4632-8C3B-47E9F6CF0C4F}"/>
              </a:ext>
            </a:extLst>
          </p:cNvPr>
          <p:cNvCxnSpPr>
            <a:cxnSpLocks/>
          </p:cNvCxnSpPr>
          <p:nvPr/>
        </p:nvCxnSpPr>
        <p:spPr>
          <a:xfrm flipV="1">
            <a:off x="7573830" y="4168942"/>
            <a:ext cx="0" cy="458236"/>
          </a:xfrm>
          <a:prstGeom prst="line">
            <a:avLst/>
          </a:prstGeom>
          <a:ln w="41275">
            <a:solidFill>
              <a:srgbClr val="92D050"/>
            </a:solidFill>
            <a:prstDash val="dash"/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원호 85">
            <a:extLst>
              <a:ext uri="{FF2B5EF4-FFF2-40B4-BE49-F238E27FC236}">
                <a16:creationId xmlns="" xmlns:a16="http://schemas.microsoft.com/office/drawing/2014/main" id="{A269DB95-48AB-438D-A67E-798C26BBECEC}"/>
              </a:ext>
            </a:extLst>
          </p:cNvPr>
          <p:cNvSpPr/>
          <p:nvPr/>
        </p:nvSpPr>
        <p:spPr>
          <a:xfrm rot="5400000">
            <a:off x="7297579" y="4540817"/>
            <a:ext cx="261452" cy="291054"/>
          </a:xfrm>
          <a:prstGeom prst="arc">
            <a:avLst/>
          </a:prstGeom>
          <a:ln w="41275">
            <a:solidFill>
              <a:srgbClr val="92D050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cxnSp>
        <p:nvCxnSpPr>
          <p:cNvPr id="87" name="직선 연결선 86">
            <a:extLst>
              <a:ext uri="{FF2B5EF4-FFF2-40B4-BE49-F238E27FC236}">
                <a16:creationId xmlns="" xmlns:a16="http://schemas.microsoft.com/office/drawing/2014/main" id="{B513C0C2-AEAC-4607-9B7B-B966657777A2}"/>
              </a:ext>
            </a:extLst>
          </p:cNvPr>
          <p:cNvCxnSpPr>
            <a:cxnSpLocks/>
          </p:cNvCxnSpPr>
          <p:nvPr/>
        </p:nvCxnSpPr>
        <p:spPr>
          <a:xfrm flipV="1">
            <a:off x="3705977" y="4812618"/>
            <a:ext cx="3727373" cy="4452"/>
          </a:xfrm>
          <a:prstGeom prst="line">
            <a:avLst/>
          </a:prstGeom>
          <a:ln w="41275">
            <a:solidFill>
              <a:srgbClr val="92D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>
            <a:extLst>
              <a:ext uri="{FF2B5EF4-FFF2-40B4-BE49-F238E27FC236}">
                <a16:creationId xmlns="" xmlns:a16="http://schemas.microsoft.com/office/drawing/2014/main" id="{C8821DB0-974A-4761-AE38-2A1EEC0B2675}"/>
              </a:ext>
            </a:extLst>
          </p:cNvPr>
          <p:cNvCxnSpPr>
            <a:cxnSpLocks/>
          </p:cNvCxnSpPr>
          <p:nvPr/>
        </p:nvCxnSpPr>
        <p:spPr>
          <a:xfrm flipV="1">
            <a:off x="8818278" y="3967960"/>
            <a:ext cx="17926" cy="1931936"/>
          </a:xfrm>
          <a:prstGeom prst="line">
            <a:avLst/>
          </a:prstGeom>
          <a:ln w="41275">
            <a:solidFill>
              <a:srgbClr val="FFFF00"/>
            </a:solidFill>
            <a:prstDash val="dash"/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원호 88">
            <a:extLst>
              <a:ext uri="{FF2B5EF4-FFF2-40B4-BE49-F238E27FC236}">
                <a16:creationId xmlns="" xmlns:a16="http://schemas.microsoft.com/office/drawing/2014/main" id="{6282752F-55B3-4F4A-8349-D3FE777D6BD8}"/>
              </a:ext>
            </a:extLst>
          </p:cNvPr>
          <p:cNvSpPr/>
          <p:nvPr/>
        </p:nvSpPr>
        <p:spPr>
          <a:xfrm rot="5400000">
            <a:off x="8542024" y="5932715"/>
            <a:ext cx="261452" cy="291054"/>
          </a:xfrm>
          <a:prstGeom prst="arc">
            <a:avLst/>
          </a:prstGeom>
          <a:ln w="41275">
            <a:solidFill>
              <a:srgbClr val="FFFF00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cxnSp>
        <p:nvCxnSpPr>
          <p:cNvPr id="90" name="직선 연결선 89">
            <a:extLst>
              <a:ext uri="{FF2B5EF4-FFF2-40B4-BE49-F238E27FC236}">
                <a16:creationId xmlns="" xmlns:a16="http://schemas.microsoft.com/office/drawing/2014/main" id="{1F02E03A-A0E2-4489-873B-0AEF568FE24E}"/>
              </a:ext>
            </a:extLst>
          </p:cNvPr>
          <p:cNvCxnSpPr>
            <a:cxnSpLocks/>
          </p:cNvCxnSpPr>
          <p:nvPr/>
        </p:nvCxnSpPr>
        <p:spPr>
          <a:xfrm flipV="1">
            <a:off x="3601614" y="6204514"/>
            <a:ext cx="5076179" cy="4454"/>
          </a:xfrm>
          <a:prstGeom prst="line">
            <a:avLst/>
          </a:prstGeom>
          <a:ln w="41275">
            <a:solidFill>
              <a:srgbClr val="FFFF00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원호 90">
            <a:extLst>
              <a:ext uri="{FF2B5EF4-FFF2-40B4-BE49-F238E27FC236}">
                <a16:creationId xmlns="" xmlns:a16="http://schemas.microsoft.com/office/drawing/2014/main" id="{85CB118F-A55D-4F39-8C77-DB1AB31F87A8}"/>
              </a:ext>
            </a:extLst>
          </p:cNvPr>
          <p:cNvSpPr/>
          <p:nvPr/>
        </p:nvSpPr>
        <p:spPr>
          <a:xfrm rot="16200000">
            <a:off x="8851540" y="3764594"/>
            <a:ext cx="261452" cy="291054"/>
          </a:xfrm>
          <a:prstGeom prst="arc">
            <a:avLst/>
          </a:prstGeom>
          <a:ln w="41275">
            <a:solidFill>
              <a:srgbClr val="FFFF00"/>
            </a:solidFill>
            <a:prstDash val="dash"/>
            <a:headEnd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cxnSp>
        <p:nvCxnSpPr>
          <p:cNvPr id="92" name="직선 연결선 91">
            <a:extLst>
              <a:ext uri="{FF2B5EF4-FFF2-40B4-BE49-F238E27FC236}">
                <a16:creationId xmlns="" xmlns:a16="http://schemas.microsoft.com/office/drawing/2014/main" id="{FAE6D659-BB4B-478A-8C89-86FC84CF6BF7}"/>
              </a:ext>
            </a:extLst>
          </p:cNvPr>
          <p:cNvCxnSpPr>
            <a:cxnSpLocks/>
          </p:cNvCxnSpPr>
          <p:nvPr/>
        </p:nvCxnSpPr>
        <p:spPr>
          <a:xfrm>
            <a:off x="9031619" y="3776002"/>
            <a:ext cx="1056408" cy="0"/>
          </a:xfrm>
          <a:prstGeom prst="line">
            <a:avLst/>
          </a:prstGeom>
          <a:ln w="41275">
            <a:solidFill>
              <a:srgbClr val="FFFF00"/>
            </a:solidFill>
            <a:prstDash val="dash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타원 95"/>
          <p:cNvSpPr/>
          <p:nvPr/>
        </p:nvSpPr>
        <p:spPr>
          <a:xfrm>
            <a:off x="7817040" y="3815325"/>
            <a:ext cx="572891" cy="57289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sp>
        <p:nvSpPr>
          <p:cNvPr id="97" name="타원 96"/>
          <p:cNvSpPr/>
          <p:nvPr/>
        </p:nvSpPr>
        <p:spPr>
          <a:xfrm>
            <a:off x="7817040" y="4195597"/>
            <a:ext cx="572891" cy="57289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402"/>
          </a:p>
        </p:txBody>
      </p:sp>
      <p:cxnSp>
        <p:nvCxnSpPr>
          <p:cNvPr id="98" name="직선 연결선 97">
            <a:extLst>
              <a:ext uri="{FF2B5EF4-FFF2-40B4-BE49-F238E27FC236}">
                <a16:creationId xmlns="" xmlns:a16="http://schemas.microsoft.com/office/drawing/2014/main" id="{17BEBBD8-0E13-4C41-851A-258028E20022}"/>
              </a:ext>
            </a:extLst>
          </p:cNvPr>
          <p:cNvCxnSpPr>
            <a:endCxn id="48" idx="3"/>
          </p:cNvCxnSpPr>
          <p:nvPr/>
        </p:nvCxnSpPr>
        <p:spPr>
          <a:xfrm flipH="1">
            <a:off x="7037517" y="5338455"/>
            <a:ext cx="1065966" cy="1"/>
          </a:xfrm>
          <a:prstGeom prst="lin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99" name="직선 연결선 98">
            <a:extLst>
              <a:ext uri="{FF2B5EF4-FFF2-40B4-BE49-F238E27FC236}">
                <a16:creationId xmlns="" xmlns:a16="http://schemas.microsoft.com/office/drawing/2014/main" id="{A96E0840-C20E-4F70-924C-E04A8982BFDD}"/>
              </a:ext>
            </a:extLst>
          </p:cNvPr>
          <p:cNvCxnSpPr>
            <a:cxnSpLocks/>
            <a:endCxn id="96" idx="0"/>
          </p:cNvCxnSpPr>
          <p:nvPr/>
        </p:nvCxnSpPr>
        <p:spPr>
          <a:xfrm>
            <a:off x="8103483" y="3089651"/>
            <a:ext cx="3" cy="725674"/>
          </a:xfrm>
          <a:prstGeom prst="lin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 rot="16200000">
            <a:off x="7870205" y="4170882"/>
            <a:ext cx="1364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TRANS.</a:t>
            </a:r>
            <a:endParaRPr lang="ko-KR" altLang="en-US" sz="1400" b="1" dirty="0"/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>
            <a:off x="3223548" y="5619057"/>
            <a:ext cx="191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SUPER CAP.</a:t>
            </a:r>
            <a:endParaRPr lang="en-US" altLang="ko-KR" sz="1400" b="1" dirty="0"/>
          </a:p>
        </p:txBody>
      </p:sp>
      <p:sp>
        <p:nvSpPr>
          <p:cNvPr id="102" name="TextBox 101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>
            <a:off x="3098858" y="3542555"/>
            <a:ext cx="1911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AC INPUT</a:t>
            </a:r>
            <a:endParaRPr lang="en-US" altLang="ko-KR" sz="1400" b="1" dirty="0"/>
          </a:p>
        </p:txBody>
      </p:sp>
      <p:sp>
        <p:nvSpPr>
          <p:cNvPr id="74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1444920" y="4768488"/>
            <a:ext cx="1851541" cy="1598446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입력차단기 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 °C</a:t>
            </a:r>
          </a:p>
          <a:p>
            <a:pPr>
              <a:defRPr/>
            </a:pPr>
            <a:r>
              <a:rPr lang="ko-KR" altLang="en-US" sz="1200" kern="0" dirty="0" err="1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히트싱크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   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°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C</a:t>
            </a:r>
          </a:p>
          <a:p>
            <a:pPr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변압기       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°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C</a:t>
            </a:r>
          </a:p>
          <a:p>
            <a:pPr>
              <a:defRPr/>
            </a:pPr>
            <a:r>
              <a:rPr lang="ko-KR" altLang="en-US" sz="1200" kern="0" dirty="0" err="1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슈퍼캡</a:t>
            </a: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      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 °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C</a:t>
            </a:r>
          </a:p>
          <a:p>
            <a:pPr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출력차단기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°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C</a:t>
            </a:r>
          </a:p>
          <a:p>
            <a:pPr>
              <a:defRPr/>
            </a:pP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연기 농도      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 %</a:t>
            </a:r>
          </a:p>
        </p:txBody>
      </p:sp>
      <p:sp>
        <p:nvSpPr>
          <p:cNvPr id="94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3471333" y="1656762"/>
            <a:ext cx="6802162" cy="474752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단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/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삼상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###V ###KVA	 5/60Hz 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장치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ID : #	S/N : YYMM### 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출고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: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YYMMDD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95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1363130" y="1304417"/>
            <a:ext cx="9247719" cy="247538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   VSP 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자가진단 프로그램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03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1444921" y="1655339"/>
            <a:ext cx="1842792" cy="478824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포트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: COM#   </a:t>
            </a:r>
          </a:p>
          <a:p>
            <a:pPr eaLnBrk="1" latinLnBrk="1" hangingPunct="1"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속도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: 9600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04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1444921" y="2459762"/>
            <a:ext cx="1842792" cy="1822473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전압  입력            출력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R-S ### V	   ### V</a:t>
            </a:r>
          </a:p>
          <a:p>
            <a:pPr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S-T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V     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V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T-R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V    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V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전류  입력            출력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R #### A    ####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A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S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####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A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  #### A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T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####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A    #### </a:t>
            </a:r>
            <a:r>
              <a:rPr lang="en-US" altLang="ko-KR" sz="1200" kern="0" dirty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A</a:t>
            </a:r>
          </a:p>
        </p:txBody>
      </p:sp>
      <p:sp>
        <p:nvSpPr>
          <p:cNvPr id="105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3701013" y="5903662"/>
            <a:ext cx="621603" cy="235184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100" kern="0" dirty="0" err="1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충전량</a:t>
            </a:r>
            <a:endParaRPr lang="en-US" altLang="ko-KR" sz="11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>
            <a:off x="4197388" y="5862460"/>
            <a:ext cx="908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### V</a:t>
            </a:r>
            <a:endParaRPr lang="en-US" altLang="ko-KR" sz="1400" b="1" dirty="0"/>
          </a:p>
        </p:txBody>
      </p:sp>
      <p:sp>
        <p:nvSpPr>
          <p:cNvPr id="107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9279083" y="3394551"/>
            <a:ext cx="621603" cy="235184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100" kern="0" dirty="0" err="1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부하량</a:t>
            </a:r>
            <a:endParaRPr lang="en-US" altLang="ko-KR" sz="11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>
            <a:off x="9775458" y="3353349"/>
            <a:ext cx="917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### %</a:t>
            </a:r>
            <a:endParaRPr lang="en-US" altLang="ko-KR" sz="1400" b="1" dirty="0"/>
          </a:p>
        </p:txBody>
      </p:sp>
      <p:sp>
        <p:nvSpPr>
          <p:cNvPr id="109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8946145" y="3967960"/>
            <a:ext cx="1645141" cy="2551373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200" kern="0" dirty="0" err="1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알람</a:t>
            </a:r>
            <a:r>
              <a:rPr lang="ko-KR" altLang="en-US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 상태 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: (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비</a:t>
            </a: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)</a:t>
            </a: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정상</a:t>
            </a:r>
            <a:endParaRPr lang="en-US" altLang="ko-KR" sz="1200" kern="0" dirty="0" smtClean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LEAK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IGBT ERROR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OVER CURRENT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FUSE BROKEN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SUPERCAP WARN. SUPERCAP ALARM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CHARGE EMPTY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BACKUP END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LINE OVER VOL.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SENSOR OUT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FAN MOTION</a:t>
            </a:r>
          </a:p>
          <a:p>
            <a:pPr eaLnBrk="1" latinLnBrk="1" hangingPunct="1">
              <a:defRPr/>
            </a:pPr>
            <a:r>
              <a:rPr lang="en-US" altLang="ko-KR" sz="1200" kern="0" dirty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OVERLOAD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FC23E487-3316-4A83-8F49-7CE0893500CA}"/>
              </a:ext>
            </a:extLst>
          </p:cNvPr>
          <p:cNvSpPr txBox="1"/>
          <p:nvPr/>
        </p:nvSpPr>
        <p:spPr>
          <a:xfrm>
            <a:off x="5174413" y="3542555"/>
            <a:ext cx="1325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/>
              <a:t>BYPASS</a:t>
            </a:r>
            <a:endParaRPr lang="en-US" altLang="ko-KR" sz="1400" b="1" dirty="0"/>
          </a:p>
        </p:txBody>
      </p:sp>
      <p:sp>
        <p:nvSpPr>
          <p:cNvPr id="111" name="Rectangle 22">
            <a:extLst>
              <a:ext uri="{FF2B5EF4-FFF2-40B4-BE49-F238E27FC236}"/>
            </a:extLst>
          </p:cNvPr>
          <p:cNvSpPr/>
          <p:nvPr/>
        </p:nvSpPr>
        <p:spPr>
          <a:xfrm>
            <a:off x="2598198" y="1783214"/>
            <a:ext cx="559930" cy="23518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eaLnBrk="1" latinLnBrk="1" hangingPunct="1">
              <a:defRPr/>
            </a:pPr>
            <a:r>
              <a:rPr lang="ko-KR" altLang="en-US" sz="1200" kern="0" smtClean="0">
                <a:solidFill>
                  <a:prstClr val="white"/>
                </a:solidFill>
                <a:latin typeface="다음_SemiBold" pitchFamily="2" charset="-127"/>
                <a:ea typeface="다음_SemiBold" pitchFamily="2" charset="-127"/>
              </a:rPr>
              <a:t>연결</a:t>
            </a:r>
            <a:endParaRPr lang="en-US" altLang="ko-KR" sz="1200" kern="0" dirty="0">
              <a:solidFill>
                <a:prstClr val="white"/>
              </a:solidFill>
              <a:latin typeface="다음_SemiBold" pitchFamily="2" charset="-127"/>
              <a:ea typeface="다음_SemiBold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3073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3E4609-27D6-B811-1444-69593112A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563FA48-5D6B-CAA8-F559-8932973BAF3D}"/>
              </a:ext>
            </a:extLst>
          </p:cNvPr>
          <p:cNvSpPr txBox="1"/>
          <p:nvPr/>
        </p:nvSpPr>
        <p:spPr>
          <a:xfrm>
            <a:off x="216331" y="138653"/>
            <a:ext cx="765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VSP </a:t>
            </a:r>
            <a:r>
              <a:rPr lang="ko-KR" altLang="en-US" b="1">
                <a:solidFill>
                  <a:srgbClr val="00206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자가진단 프로그램 개발 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0050B1C-A2BB-5A50-4FFA-76D36BA159BC}"/>
              </a:ext>
            </a:extLst>
          </p:cNvPr>
          <p:cNvSpPr txBox="1"/>
          <p:nvPr/>
        </p:nvSpPr>
        <p:spPr>
          <a:xfrm>
            <a:off x="440267" y="793055"/>
            <a:ext cx="5571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6</a:t>
            </a:r>
            <a:r>
              <a:rPr lang="en-US" altLang="ko-K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개발 일정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7DEF02BF-380B-FA13-522E-DF98BED14C71}"/>
              </a:ext>
            </a:extLst>
          </p:cNvPr>
          <p:cNvCxnSpPr/>
          <p:nvPr/>
        </p:nvCxnSpPr>
        <p:spPr>
          <a:xfrm>
            <a:off x="304800" y="580508"/>
            <a:ext cx="1142153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5DA3CEC-2D8D-FB39-A769-A72B664E9510}"/>
              </a:ext>
            </a:extLst>
          </p:cNvPr>
          <p:cNvSpPr txBox="1"/>
          <p:nvPr/>
        </p:nvSpPr>
        <p:spPr>
          <a:xfrm>
            <a:off x="507999" y="1272249"/>
            <a:ext cx="115601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해당 기능에 대한 각 단계별 대략적인 계획은 하기와 같으며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계획 및 완료 관련하여 가감이 있을 수 </a:t>
            </a:r>
            <a:r>
              <a:rPr lang="ko-KR" altLang="en-US" sz="140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있습니다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40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단계 개발 계획이며 최대한 빠르게 진단 프로그램의 초석을 다지고 향후 업데이트를 통해 완전한 기능을 구현하겠습니다</a:t>
            </a:r>
            <a:r>
              <a:rPr lang="en-US" altLang="ko-KR" sz="14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55332"/>
              </p:ext>
            </p:extLst>
          </p:nvPr>
        </p:nvGraphicFramePr>
        <p:xfrm>
          <a:off x="1368443" y="2496912"/>
          <a:ext cx="7984564" cy="3018064"/>
        </p:xfrm>
        <a:graphic>
          <a:graphicData uri="http://schemas.openxmlformats.org/drawingml/2006/table">
            <a:tbl>
              <a:tblPr/>
              <a:tblGrid>
                <a:gridCol w="4263732"/>
                <a:gridCol w="648629"/>
                <a:gridCol w="604202"/>
                <a:gridCol w="621783"/>
                <a:gridCol w="574765"/>
                <a:gridCol w="670560"/>
                <a:gridCol w="600893"/>
              </a:tblGrid>
              <a:tr h="377258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세 부 내 용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9</a:t>
                      </a:r>
                      <a:r>
                        <a:rPr lang="ko-KR" altLang="en-US" sz="1200" kern="0" spc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월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10</a:t>
                      </a:r>
                      <a:r>
                        <a:rPr lang="ko-KR" altLang="en-US" sz="12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월</a:t>
                      </a:r>
                      <a:endParaRPr lang="ko-KR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725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9/22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9/29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10/6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10/13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10/20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10/27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▪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진단기기 사양 선정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69D8AD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▪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진단</a:t>
                      </a:r>
                      <a:r>
                        <a:rPr lang="ko-KR" altLang="en-US" sz="1200" kern="0" spc="0" baseline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 프로그램 사양 선정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69D8AD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▪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진단 프로그램 데이터 구성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dirty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69D8AD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▪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진단 프로그램 화면 구성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69D8AD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dirty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▪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데이터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맵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 및 프로토콜 작성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69D8AD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dirty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dirty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258">
                <a:tc>
                  <a:txBody>
                    <a:bodyPr/>
                    <a:lstStyle/>
                    <a:p>
                      <a:pPr marL="6350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▪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프로그램 작성 및 테스트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>
                        <a:solidFill>
                          <a:srgbClr val="289B6E"/>
                        </a:solidFill>
                        <a:effectLst/>
                        <a:latin typeface="함초롬바탕" panose="02030604000101010101" pitchFamily="18" charset="-127"/>
                        <a:ea typeface="다음_SemiBold" panose="02000700060000000000" pitchFamily="2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69D8AD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dirty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200" kern="0" spc="0" dirty="0" smtClean="0">
                          <a:solidFill>
                            <a:srgbClr val="289B6E"/>
                          </a:solidFill>
                          <a:effectLst/>
                          <a:latin typeface="다음_SemiBold" panose="02000700060000000000" pitchFamily="2" charset="-127"/>
                          <a:ea typeface="다음_SemiBold" panose="02000700060000000000" pitchFamily="2" charset="-127"/>
                        </a:rPr>
                        <a:t>■</a:t>
                      </a:r>
                      <a:endParaRPr lang="ja-JP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4914" y="2496910"/>
            <a:ext cx="21539771" cy="660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0046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32691</TotalTime>
  <Words>433</Words>
  <Application>Microsoft Office PowerPoint</Application>
  <PresentationFormat>와이드스크린</PresentationFormat>
  <Paragraphs>123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ＭＳ Ｐゴシック</vt:lpstr>
      <vt:lpstr>游ゴシック</vt:lpstr>
      <vt:lpstr>다음_SemiBold</vt:lpstr>
      <vt:lpstr>맑은 고딕</vt:lpstr>
      <vt:lpstr>함초롬돋움</vt:lpstr>
      <vt:lpstr>함초롬바탕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Sebin</dc:creator>
  <cp:lastModifiedBy>st</cp:lastModifiedBy>
  <cp:revision>52</cp:revision>
  <cp:lastPrinted>2025-10-01T05:48:37Z</cp:lastPrinted>
  <dcterms:created xsi:type="dcterms:W3CDTF">2024-01-16T09:30:40Z</dcterms:created>
  <dcterms:modified xsi:type="dcterms:W3CDTF">2025-10-21T04:17:04Z</dcterms:modified>
</cp:coreProperties>
</file>